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89" r:id="rId2"/>
    <p:sldId id="290" r:id="rId3"/>
    <p:sldId id="307" r:id="rId4"/>
    <p:sldId id="308" r:id="rId5"/>
    <p:sldId id="309" r:id="rId6"/>
    <p:sldId id="310" r:id="rId7"/>
    <p:sldId id="311" r:id="rId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charset="0"/>
        <a:ea typeface="ＭＳ Ｐゴシック" charset="0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charset="0"/>
        <a:ea typeface="ＭＳ Ｐゴシック" charset="0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charset="0"/>
        <a:ea typeface="ＭＳ Ｐゴシック" charset="0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charset="0"/>
        <a:ea typeface="ＭＳ Ｐゴシック" charset="0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mbria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mbria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mbria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mbria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 autoAdjust="0"/>
    <p:restoredTop sz="83887" autoAdjust="0"/>
  </p:normalViewPr>
  <p:slideViewPr>
    <p:cSldViewPr snapToGrid="0" snapToObjects="1">
      <p:cViewPr>
        <p:scale>
          <a:sx n="100" d="100"/>
          <a:sy n="100" d="100"/>
        </p:scale>
        <p:origin x="-952" y="-1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D8E77F9C-954B-4240-9300-6310596E6622}" type="datetimeFigureOut">
              <a:rPr lang="en-US"/>
              <a:pPr/>
              <a:t>4/02/15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1FDD97AA-95BF-C245-B860-6EDB4CE0AD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2418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Medical lasers are medical devices that use precisely focused light sources to treat or remove tissues.The term </a:t>
            </a:r>
            <a:r>
              <a:rPr lang="ja-JP" altLang="en-US">
                <a:latin typeface="Calibri" charset="0"/>
              </a:rPr>
              <a:t>“</a:t>
            </a:r>
            <a:r>
              <a:rPr lang="en-US">
                <a:latin typeface="Calibri" charset="0"/>
              </a:rPr>
              <a:t>laser</a:t>
            </a:r>
            <a:r>
              <a:rPr lang="ja-JP" altLang="en-US">
                <a:latin typeface="Calibri" charset="0"/>
              </a:rPr>
              <a:t>”</a:t>
            </a:r>
            <a:r>
              <a:rPr lang="en-US">
                <a:latin typeface="Calibri" charset="0"/>
              </a:rPr>
              <a:t> stands for light amplification by stimulated emission of radiation. Ordinary light, such as that from a light bulb, has many wavelengths and spreads in all directions. Laser light, on the other hand, has a specific wavelength. It is focused in a narrow beam and creates a very high-intensity light. Because lasers can focus very accurately on tiny areas, they can be used for very precise surgical work or for cutting through tissue (in place of a scalpel).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mbri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charset="0"/>
                <a:ea typeface="ＭＳ Ｐゴシック" charset="0"/>
              </a:defRPr>
            </a:lvl9pPr>
          </a:lstStyle>
          <a:p>
            <a:fld id="{18702C12-F790-DA4A-B710-59AC075CCD93}" type="slidenum">
              <a:rPr lang="en-US">
                <a:latin typeface="Calibri" charset="0"/>
              </a:rPr>
              <a:pPr/>
              <a:t>1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a loose term used to include visible as well as invisible radiation (e.g. infrared). 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mbri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charset="0"/>
                <a:ea typeface="ＭＳ Ｐゴシック" charset="0"/>
              </a:defRPr>
            </a:lvl9pPr>
          </a:lstStyle>
          <a:p>
            <a:fld id="{7FC20DA3-1453-034E-80AF-DA8CDF9EE37D}" type="slidenum">
              <a:rPr lang="en-US">
                <a:latin typeface="Calibri" charset="0"/>
              </a:rPr>
              <a:pPr/>
              <a:t>2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the increase in intensity of light.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mbri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charset="0"/>
                <a:ea typeface="ＭＳ Ｐゴシック" charset="0"/>
              </a:defRPr>
            </a:lvl9pPr>
          </a:lstStyle>
          <a:p>
            <a:fld id="{47F55D17-EBD7-C94F-9270-278A31F24361}" type="slidenum">
              <a:rPr lang="en-US">
                <a:latin typeface="Calibri" charset="0"/>
              </a:rPr>
              <a:pPr/>
              <a:t>3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the physical process which produces the amplification. 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mbri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charset="0"/>
                <a:ea typeface="ＭＳ Ｐゴシック" charset="0"/>
              </a:defRPr>
            </a:lvl9pPr>
          </a:lstStyle>
          <a:p>
            <a:fld id="{77160FD9-C225-9C47-84A6-6807734C20A3}" type="slidenum">
              <a:rPr lang="en-US">
                <a:latin typeface="Calibri" charset="0"/>
              </a:rPr>
              <a:pPr/>
              <a:t>4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The reasion why a laser works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mbri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charset="0"/>
                <a:ea typeface="ＭＳ Ｐゴシック" charset="0"/>
              </a:defRPr>
            </a:lvl9pPr>
          </a:lstStyle>
          <a:p>
            <a:fld id="{1B3C40B8-BBFB-B143-A1E5-6B4553672183}" type="slidenum">
              <a:rPr lang="en-US">
                <a:latin typeface="Calibri" charset="0"/>
              </a:rPr>
              <a:pPr/>
              <a:t>5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a general term like "light"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mbri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charset="0"/>
                <a:ea typeface="ＭＳ Ｐゴシック" charset="0"/>
              </a:defRPr>
            </a:lvl9pPr>
          </a:lstStyle>
          <a:p>
            <a:fld id="{2DCD49D6-8397-7D4E-B695-77242DF9FA7F}" type="slidenum">
              <a:rPr lang="en-US">
                <a:latin typeface="Calibri" charset="0"/>
              </a:rPr>
              <a:pPr/>
              <a:t>6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Revise LASER anagram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mbri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charset="0"/>
                <a:ea typeface="ＭＳ Ｐゴシック" charset="0"/>
              </a:defRPr>
            </a:lvl9pPr>
          </a:lstStyle>
          <a:p>
            <a:fld id="{C5368789-DA5A-5E4F-9A2A-EA393D03325B}" type="slidenum">
              <a:rPr lang="en-US">
                <a:latin typeface="Calibri" charset="0"/>
              </a:rPr>
              <a:pPr/>
              <a:t>7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28738" y="1295400"/>
            <a:ext cx="6486525" cy="315277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>
            <a:outerShdw blurRad="63500" sx="100500" sy="1005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auto"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/>
            </a:pPr>
            <a:endParaRPr sz="3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rtlCol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D1CA97-969D-3048-9BE8-FF1EBB96F2D9}" type="datetimeFigureOut">
              <a:rPr lang="en-US"/>
              <a:pPr/>
              <a:t>4/02/15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9BE6C-EF7B-4A40-85C0-6136D11C1A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80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AU" noProof="0" smtClean="0"/>
              <a:t>Drag picture to placeholder or click icon to add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586957-B8BE-054D-A225-26FC99A8C908}" type="datetimeFigureOut">
              <a:rPr lang="en-US"/>
              <a:pPr/>
              <a:t>4/02/15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A39766-E644-9440-A3F4-FE4AD27198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44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C1019D-3B89-9444-92C3-9AB6B55C0003}" type="datetimeFigureOut">
              <a:rPr lang="en-US"/>
              <a:pPr/>
              <a:t>4/02/15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5EC81-F16E-684A-93F1-7E6CC810B6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81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63E807-3C02-FC47-8EC9-C9E77C5B8D39}" type="datetimeFigureOut">
              <a:rPr lang="en-US"/>
              <a:pPr/>
              <a:t>4/02/15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1DF830-23F6-5348-A508-86E1123FC2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485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0D1962-BB18-B943-96B6-CA2AD4AF7502}" type="datetimeFigureOut">
              <a:rPr lang="en-US"/>
              <a:pPr/>
              <a:t>4/02/15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ADBDFE-F4BB-C247-A367-F273B51C30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90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AU" noProof="0" smtClean="0"/>
              <a:t>Drag picture to placeholder or click icon to add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4FF4BD2D-E646-7F41-8B16-3F85681D47F8}" type="datetimeFigureOut">
              <a:rPr lang="en-US"/>
              <a:pPr/>
              <a:t>4/02/15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842D2C7-FC8A-F449-B721-724F2CD506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526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/>
          <a:lstStyle>
            <a:lvl1pPr algn="ctr">
              <a:defRPr sz="4600" b="0" cap="none" baseline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FAFC6D-3FE7-894D-A2E9-691BD5B1EECA}" type="datetimeFigureOut">
              <a:rPr lang="en-US"/>
              <a:pPr/>
              <a:t>4/02/15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D7DC17-6947-5540-9EA6-A89440AED6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03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6EF1CD-56CF-D748-BA60-8AE96A0D4C9C}" type="datetimeFigureOut">
              <a:rPr lang="en-US"/>
              <a:pPr/>
              <a:t>4/02/15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0C300B-BBA9-FF4D-AE20-75C256D48C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55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359ACE-B25A-1D41-A92F-961420D1DF52}" type="datetimeFigureOut">
              <a:rPr lang="en-US"/>
              <a:pPr/>
              <a:t>4/02/15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FEE6B-D02A-6F47-8DFD-DBF48D310E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71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F72E34-4065-FD42-9373-DA2E4AF566A4}" type="datetimeFigureOut">
              <a:rPr lang="en-US"/>
              <a:pPr/>
              <a:t>4/02/15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464F5-FEAD-EF42-9F7B-935E7E9747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36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0D91A3-4E35-5549-A6CF-0D9735277C67}" type="datetimeFigureOut">
              <a:rPr lang="en-US"/>
              <a:pPr/>
              <a:t>4/02/15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62461-24BC-244D-862D-BF91BA4883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96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638FAF-4926-EE49-94EA-9C191502C304}" type="datetimeFigureOut">
              <a:rPr lang="en-US"/>
              <a:pPr/>
              <a:t>4/02/15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28C60C-7C48-6B4F-841D-5C874F6B05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17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49275" y="107950"/>
            <a:ext cx="80422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9275" y="1600200"/>
            <a:ext cx="80422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A2FA17A-E5E7-3E4A-BF27-AC11A91DC7A2}" type="datetimeFigureOut">
              <a:rPr lang="en-US"/>
              <a:pPr/>
              <a:t>4/02/15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46EB9C10-7472-684D-B243-047F7C2EA8C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600" kern="1200">
          <a:solidFill>
            <a:schemeClr val="accent1"/>
          </a:solidFill>
          <a:latin typeface="+mj-lt"/>
          <a:ea typeface="ＭＳ Ｐゴシック" charset="0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Cambria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Cambria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Cambria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Cambria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Cambria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Cambria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Cambria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Cambria" charset="0"/>
          <a:ea typeface="ＭＳ Ｐゴシック" charset="0"/>
        </a:defRPr>
      </a:lvl9pPr>
    </p:titleStyle>
    <p:bodyStyle>
      <a:lvl1pPr marL="349250" indent="-349250" algn="l" rtl="0" fontAlgn="base">
        <a:spcBef>
          <a:spcPts val="2000"/>
        </a:spcBef>
        <a:spcAft>
          <a:spcPct val="0"/>
        </a:spcAft>
        <a:buClr>
          <a:srgbClr val="6FB7D7"/>
        </a:buClr>
        <a:buSzPct val="110000"/>
        <a:buFont typeface="Wingdings 2" charset="0"/>
        <a:buChar char=""/>
        <a:defRPr sz="2400" kern="1200">
          <a:solidFill>
            <a:srgbClr val="595959"/>
          </a:solidFill>
          <a:latin typeface="+mn-lt"/>
          <a:ea typeface="ＭＳ Ｐゴシック" charset="0"/>
          <a:cs typeface="+mn-cs"/>
        </a:defRPr>
      </a:lvl1pPr>
      <a:lvl2pPr marL="685800" indent="-336550" algn="l" rtl="0" fontAlgn="base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charset="0"/>
        <a:buChar char=""/>
        <a:defRPr sz="2200" kern="1200">
          <a:solidFill>
            <a:srgbClr val="595959"/>
          </a:solidFill>
          <a:latin typeface="+mn-lt"/>
          <a:ea typeface="ＭＳ Ｐゴシック" charset="0"/>
          <a:cs typeface="+mn-cs"/>
        </a:defRPr>
      </a:lvl2pPr>
      <a:lvl3pPr marL="968375" indent="-282575" algn="l" rtl="0" fontAlgn="base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charset="0"/>
        <a:buChar char=""/>
        <a:defRPr sz="2000" kern="1200">
          <a:solidFill>
            <a:srgbClr val="595959"/>
          </a:solidFill>
          <a:latin typeface="+mn-lt"/>
          <a:ea typeface="ＭＳ Ｐゴシック" charset="0"/>
          <a:cs typeface="+mn-cs"/>
        </a:defRPr>
      </a:lvl3pPr>
      <a:lvl4pPr marL="1263650" indent="-295275" algn="l" rtl="0" fontAlgn="base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charset="0"/>
        <a:buChar char="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4pPr>
      <a:lvl5pPr marL="1546225" indent="-282575" algn="l" rtl="0" fontAlgn="base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charset="0"/>
        <a:buChar char="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1" dirty="0" smtClean="0">
                <a:latin typeface="Cambria" charset="0"/>
              </a:rPr>
              <a:t>Course 1</a:t>
            </a:r>
            <a:br>
              <a:rPr lang="en-US" sz="4000" i="1" dirty="0" smtClean="0">
                <a:latin typeface="Cambria" charset="0"/>
              </a:rPr>
            </a:br>
            <a:r>
              <a:rPr lang="en-US" sz="4000" i="1" dirty="0" smtClean="0">
                <a:latin typeface="Cambria" charset="0"/>
              </a:rPr>
              <a:t>What </a:t>
            </a:r>
            <a:r>
              <a:rPr lang="en-US" sz="4000" i="1" dirty="0">
                <a:latin typeface="Cambria" charset="0"/>
              </a:rPr>
              <a:t>is a Laser?</a:t>
            </a:r>
          </a:p>
        </p:txBody>
      </p:sp>
      <p:pic>
        <p:nvPicPr>
          <p:cNvPr id="307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1598613"/>
            <a:ext cx="49530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549275" y="492125"/>
            <a:ext cx="8042275" cy="1336675"/>
          </a:xfrm>
        </p:spPr>
        <p:txBody>
          <a:bodyPr/>
          <a:lstStyle/>
          <a:p>
            <a:r>
              <a:rPr lang="en-US" sz="4000" b="1" i="1">
                <a:solidFill>
                  <a:srgbClr val="FF0000"/>
                </a:solidFill>
                <a:latin typeface="Cambria" charset="0"/>
              </a:rPr>
              <a:t>L</a:t>
            </a:r>
            <a:r>
              <a:rPr lang="en-US" sz="4000" i="1">
                <a:latin typeface="Cambria" charset="0"/>
              </a:rPr>
              <a:t>ight</a:t>
            </a:r>
            <a:br>
              <a:rPr lang="en-US" sz="4000" i="1">
                <a:latin typeface="Cambria" charset="0"/>
              </a:rPr>
            </a:br>
            <a:endParaRPr lang="en-US" sz="4000" i="1">
              <a:latin typeface="Cambria" charset="0"/>
            </a:endParaRPr>
          </a:p>
        </p:txBody>
      </p:sp>
      <p:sp>
        <p:nvSpPr>
          <p:cNvPr id="4099" name="Title 1"/>
          <p:cNvSpPr txBox="1">
            <a:spLocks/>
          </p:cNvSpPr>
          <p:nvPr/>
        </p:nvSpPr>
        <p:spPr bwMode="auto">
          <a:xfrm>
            <a:off x="2276475" y="947738"/>
            <a:ext cx="459105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mbri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charset="0"/>
                <a:ea typeface="ＭＳ Ｐゴシック" charset="0"/>
              </a:defRPr>
            </a:lvl9pPr>
          </a:lstStyle>
          <a:p>
            <a:pPr algn="ctr" defTabSz="914400"/>
            <a:r>
              <a:rPr lang="en-US" sz="3200"/>
              <a:t>Visible or Invisible</a:t>
            </a:r>
          </a:p>
          <a:p>
            <a:pPr algn="ctr" defTabSz="914400"/>
            <a:endParaRPr lang="en-US" sz="3200"/>
          </a:p>
        </p:txBody>
      </p:sp>
      <p:pic>
        <p:nvPicPr>
          <p:cNvPr id="410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38" y="1976438"/>
            <a:ext cx="7070725" cy="438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549275" y="492125"/>
            <a:ext cx="8042275" cy="1336675"/>
          </a:xfrm>
        </p:spPr>
        <p:txBody>
          <a:bodyPr/>
          <a:lstStyle/>
          <a:p>
            <a:r>
              <a:rPr lang="en-US" sz="4000" b="1" i="1">
                <a:solidFill>
                  <a:srgbClr val="FF0000"/>
                </a:solidFill>
                <a:latin typeface="Cambria" charset="0"/>
              </a:rPr>
              <a:t>A</a:t>
            </a:r>
            <a:r>
              <a:rPr lang="en-US" sz="4000" i="1">
                <a:latin typeface="Cambria" charset="0"/>
              </a:rPr>
              <a:t>mplified</a:t>
            </a:r>
            <a:br>
              <a:rPr lang="en-US" sz="4000" i="1">
                <a:latin typeface="Cambria" charset="0"/>
              </a:rPr>
            </a:br>
            <a:endParaRPr lang="en-US" sz="4000" i="1">
              <a:latin typeface="Cambria" charset="0"/>
            </a:endParaRPr>
          </a:p>
        </p:txBody>
      </p:sp>
      <p:sp>
        <p:nvSpPr>
          <p:cNvPr id="5123" name="Title 1"/>
          <p:cNvSpPr txBox="1">
            <a:spLocks/>
          </p:cNvSpPr>
          <p:nvPr/>
        </p:nvSpPr>
        <p:spPr bwMode="auto">
          <a:xfrm>
            <a:off x="2276475" y="947738"/>
            <a:ext cx="459105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mbri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charset="0"/>
                <a:ea typeface="ＭＳ Ｐゴシック" charset="0"/>
              </a:defRPr>
            </a:lvl9pPr>
          </a:lstStyle>
          <a:p>
            <a:pPr algn="ctr" defTabSz="914400"/>
            <a:r>
              <a:rPr lang="en-US" sz="3200"/>
              <a:t>Intense</a:t>
            </a:r>
          </a:p>
          <a:p>
            <a:pPr algn="ctr" defTabSz="914400"/>
            <a:endParaRPr lang="en-US" sz="3200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775" y="2024063"/>
            <a:ext cx="4616450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549275" y="492125"/>
            <a:ext cx="8042275" cy="1336675"/>
          </a:xfrm>
        </p:spPr>
        <p:txBody>
          <a:bodyPr/>
          <a:lstStyle/>
          <a:p>
            <a:r>
              <a:rPr lang="en-US" sz="4000" i="1">
                <a:latin typeface="Cambria" charset="0"/>
              </a:rPr>
              <a:t>by </a:t>
            </a:r>
            <a:r>
              <a:rPr lang="en-US" sz="4000" b="1" i="1">
                <a:solidFill>
                  <a:srgbClr val="FF0000"/>
                </a:solidFill>
                <a:latin typeface="Cambria" charset="0"/>
              </a:rPr>
              <a:t>S</a:t>
            </a:r>
            <a:r>
              <a:rPr lang="en-US" sz="4000" i="1">
                <a:latin typeface="Cambria" charset="0"/>
              </a:rPr>
              <a:t>timulated</a:t>
            </a:r>
            <a:br>
              <a:rPr lang="en-US" sz="4000" i="1">
                <a:latin typeface="Cambria" charset="0"/>
              </a:rPr>
            </a:br>
            <a:endParaRPr lang="en-US" sz="4000" i="1">
              <a:latin typeface="Cambria" charset="0"/>
            </a:endParaRPr>
          </a:p>
        </p:txBody>
      </p:sp>
      <p:sp>
        <p:nvSpPr>
          <p:cNvPr id="6147" name="Title 1"/>
          <p:cNvSpPr txBox="1">
            <a:spLocks/>
          </p:cNvSpPr>
          <p:nvPr/>
        </p:nvSpPr>
        <p:spPr bwMode="auto">
          <a:xfrm>
            <a:off x="1265238" y="947738"/>
            <a:ext cx="7253287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mbri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charset="0"/>
                <a:ea typeface="ＭＳ Ｐゴシック" charset="0"/>
              </a:defRPr>
            </a:lvl9pPr>
          </a:lstStyle>
          <a:p>
            <a:pPr algn="ctr" defTabSz="914400"/>
            <a:r>
              <a:rPr lang="en-US" sz="3200"/>
              <a:t>Energy Source (Electrical or Light)</a:t>
            </a:r>
          </a:p>
          <a:p>
            <a:pPr algn="ctr" defTabSz="914400"/>
            <a:endParaRPr lang="en-US" sz="3200"/>
          </a:p>
        </p:txBody>
      </p:sp>
      <p:sp>
        <p:nvSpPr>
          <p:cNvPr id="6148" name="Title 1"/>
          <p:cNvSpPr txBox="1">
            <a:spLocks/>
          </p:cNvSpPr>
          <p:nvPr/>
        </p:nvSpPr>
        <p:spPr bwMode="auto">
          <a:xfrm>
            <a:off x="1751013" y="5210175"/>
            <a:ext cx="6281737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mbri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charset="0"/>
                <a:ea typeface="ＭＳ Ｐゴシック" charset="0"/>
              </a:defRPr>
            </a:lvl9pPr>
          </a:lstStyle>
          <a:p>
            <a:pPr algn="ctr" defTabSz="914400"/>
            <a:r>
              <a:rPr lang="en-US" sz="3200"/>
              <a:t>Example: Flash Lamp or Laser to excite the Photons</a:t>
            </a:r>
          </a:p>
          <a:p>
            <a:pPr algn="ctr" defTabSz="914400"/>
            <a:endParaRPr lang="en-US" sz="3200"/>
          </a:p>
        </p:txBody>
      </p:sp>
      <p:pic>
        <p:nvPicPr>
          <p:cNvPr id="614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25" y="2054225"/>
            <a:ext cx="2698750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549275" y="492125"/>
            <a:ext cx="8042275" cy="1336675"/>
          </a:xfrm>
        </p:spPr>
        <p:txBody>
          <a:bodyPr/>
          <a:lstStyle/>
          <a:p>
            <a:r>
              <a:rPr lang="en-US" sz="4000" b="1" i="1">
                <a:solidFill>
                  <a:srgbClr val="FF0000"/>
                </a:solidFill>
                <a:latin typeface="Cambria" charset="0"/>
              </a:rPr>
              <a:t>E</a:t>
            </a:r>
            <a:r>
              <a:rPr lang="en-US" sz="4000" i="1">
                <a:latin typeface="Cambria" charset="0"/>
              </a:rPr>
              <a:t>mission</a:t>
            </a:r>
            <a:br>
              <a:rPr lang="en-US" sz="4000" i="1">
                <a:latin typeface="Cambria" charset="0"/>
              </a:rPr>
            </a:br>
            <a:endParaRPr lang="en-US" sz="4000" i="1">
              <a:latin typeface="Cambri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549275" y="492125"/>
            <a:ext cx="8042275" cy="1336675"/>
          </a:xfrm>
        </p:spPr>
        <p:txBody>
          <a:bodyPr/>
          <a:lstStyle/>
          <a:p>
            <a:r>
              <a:rPr lang="en-US" sz="4000" i="1">
                <a:latin typeface="Cambria" charset="0"/>
              </a:rPr>
              <a:t>of </a:t>
            </a:r>
            <a:r>
              <a:rPr lang="en-US" sz="4000" b="1" i="1">
                <a:solidFill>
                  <a:srgbClr val="FF0000"/>
                </a:solidFill>
                <a:latin typeface="Cambria" charset="0"/>
              </a:rPr>
              <a:t>R</a:t>
            </a:r>
            <a:r>
              <a:rPr lang="en-US" sz="4000" i="1">
                <a:latin typeface="Cambria" charset="0"/>
              </a:rPr>
              <a:t>adiation</a:t>
            </a:r>
            <a:br>
              <a:rPr lang="en-US" sz="4000" i="1">
                <a:latin typeface="Cambria" charset="0"/>
              </a:rPr>
            </a:br>
            <a:endParaRPr lang="en-US" sz="4000" i="1">
              <a:latin typeface="Cambria" charset="0"/>
            </a:endParaRPr>
          </a:p>
        </p:txBody>
      </p:sp>
      <p:pic>
        <p:nvPicPr>
          <p:cNvPr id="819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3" y="1493838"/>
            <a:ext cx="5705475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549275" y="492125"/>
            <a:ext cx="8042275" cy="1336675"/>
          </a:xfrm>
        </p:spPr>
        <p:txBody>
          <a:bodyPr/>
          <a:lstStyle/>
          <a:p>
            <a:r>
              <a:rPr lang="en-US" sz="4000" i="1">
                <a:latin typeface="Cambria" charset="0"/>
              </a:rPr>
              <a:t>Summary Slide</a:t>
            </a:r>
            <a:br>
              <a:rPr lang="en-US" sz="4000" i="1">
                <a:latin typeface="Cambria" charset="0"/>
              </a:rPr>
            </a:br>
            <a:endParaRPr lang="en-US" sz="4000" i="1">
              <a:latin typeface="Cambria" charset="0"/>
            </a:endParaRPr>
          </a:p>
        </p:txBody>
      </p:sp>
      <p:pic>
        <p:nvPicPr>
          <p:cNvPr id="921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1349375"/>
            <a:ext cx="5446712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Desk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6132</TotalTime>
  <Words>199</Words>
  <Application>Microsoft Macintosh PowerPoint</Application>
  <PresentationFormat>On-screen Show (4:3)</PresentationFormat>
  <Paragraphs>25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Breeze</vt:lpstr>
      <vt:lpstr>Course 1 What is a Laser?</vt:lpstr>
      <vt:lpstr>Light </vt:lpstr>
      <vt:lpstr>Amplified </vt:lpstr>
      <vt:lpstr>by Stimulated </vt:lpstr>
      <vt:lpstr>Emission </vt:lpstr>
      <vt:lpstr>of Radiation </vt:lpstr>
      <vt:lpstr>Summary Slide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Albert Einstein developed the               theory of lasers in 1916</dc:title>
  <dc:creator>David Owen</dc:creator>
  <cp:lastModifiedBy>David Owen</cp:lastModifiedBy>
  <cp:revision>29</cp:revision>
  <dcterms:created xsi:type="dcterms:W3CDTF">2015-01-11T22:14:23Z</dcterms:created>
  <dcterms:modified xsi:type="dcterms:W3CDTF">2015-02-04T09:35:18Z</dcterms:modified>
</cp:coreProperties>
</file>